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1" r:id="rId4"/>
    <p:sldId id="274" r:id="rId5"/>
    <p:sldId id="266" r:id="rId6"/>
    <p:sldId id="275" r:id="rId7"/>
    <p:sldId id="273" r:id="rId8"/>
    <p:sldId id="257" r:id="rId9"/>
    <p:sldId id="270" r:id="rId10"/>
    <p:sldId id="259" r:id="rId11"/>
    <p:sldId id="272" r:id="rId12"/>
    <p:sldId id="260" r:id="rId13"/>
    <p:sldId id="261" r:id="rId14"/>
    <p:sldId id="262" r:id="rId15"/>
    <p:sldId id="265" r:id="rId16"/>
    <p:sldId id="264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375" autoAdjust="0"/>
  </p:normalViewPr>
  <p:slideViewPr>
    <p:cSldViewPr>
      <p:cViewPr varScale="1">
        <p:scale>
          <a:sx n="99" d="100"/>
          <a:sy n="99" d="100"/>
        </p:scale>
        <p:origin x="15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B2A9-F504-4126-AFA0-D763EBBBC6CE}" type="datetimeFigureOut">
              <a:rPr lang="cs-CZ" smtClean="0"/>
              <a:t>20.05.2022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5EF1-E992-4ED7-BAF7-64DD8FF33A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6485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A64A-B9E6-41F4-8643-4B2A78C0C848}" type="datetimeFigureOut">
              <a:rPr lang="cs-CZ" smtClean="0"/>
              <a:t>20.05.2022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F713-0508-4F9F-BAFB-143390E0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458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40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51726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15C34-4A2F-4D06-80B4-98986205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E04551-AEE2-4CED-833C-1C976F2BF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7AD7D-319E-4C30-9EA1-79363176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C932-37DB-4713-8DB5-715C8D8C2BEE}" type="datetimeFigureOut">
              <a:rPr lang="cs-CZ" smtClean="0"/>
              <a:t>20.05.2022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8E9473-AC6F-4301-B935-D093A222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592EDA-FCF3-4F76-B376-A63469AB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11B-0B1A-454D-B949-40383725D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63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C2E57-3763-4FB8-9F1B-918B433EF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294991-D75E-48D6-834C-1E527997A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EB55D1-A097-408D-A7A7-265C94AD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C932-37DB-4713-8DB5-715C8D8C2BEE}" type="datetimeFigureOut">
              <a:rPr lang="cs-CZ" smtClean="0"/>
              <a:t>20.05.2022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C0463B-6584-4ECA-A09C-529B1FAB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09BD7-CD06-42CC-BF25-814CE8C3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11B-0B1A-454D-B949-40383725D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8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+  VFN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8" y="4727924"/>
            <a:ext cx="3301422" cy="6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vlastní logo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9"/>
          </p:nvPr>
        </p:nvSpPr>
        <p:spPr>
          <a:xfrm>
            <a:off x="2594546" y="3068960"/>
            <a:ext cx="125737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83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97644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248472" cy="4680520"/>
          </a:xfrm>
          <a:prstGeom prst="rect">
            <a:avLst/>
          </a:prstGeom>
        </p:spPr>
        <p:txBody>
          <a:bodyPr/>
          <a:lstStyle>
            <a:lvl1pPr>
              <a:defRPr sz="1600" b="0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620688"/>
            <a:ext cx="828092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4787900" y="1268413"/>
            <a:ext cx="3887788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61438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7839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19852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190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22749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9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4" r:id="rId4"/>
    <p:sldLayoutId id="2147483650" r:id="rId5"/>
    <p:sldLayoutId id="2147483651" r:id="rId6"/>
    <p:sldLayoutId id="2147483652" r:id="rId7"/>
    <p:sldLayoutId id="2147483653" r:id="rId8"/>
    <p:sldLayoutId id="2147483656" r:id="rId9"/>
    <p:sldLayoutId id="2147483657" r:id="rId10"/>
    <p:sldLayoutId id="2147483660" r:id="rId11"/>
    <p:sldLayoutId id="2147483661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9193889/" TargetMode="External"/><Relationship Id="rId2" Type="http://schemas.openxmlformats.org/officeDocument/2006/relationships/hyperlink" Target="https://www.facebook.com/akademickyklub1l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open.spotify.com/show/4kzVhr7eCLlpFmsempVjg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Kryštof Tejnora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19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D0D8F22-5B7D-4EB1-B600-6A5E608CF7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AB4C4C-0E48-4CDD-BEA9-5F91D8119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FF31BC-02C8-4022-A46A-E1574142A55E}"/>
              </a:ext>
            </a:extLst>
          </p:cNvPr>
          <p:cNvSpPr txBox="1"/>
          <p:nvPr/>
        </p:nvSpPr>
        <p:spPr>
          <a:xfrm>
            <a:off x="359532" y="19038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Sociální sítě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EFC6186-DDEA-4836-A461-254955FAA90F}"/>
              </a:ext>
            </a:extLst>
          </p:cNvPr>
          <p:cNvSpPr/>
          <p:nvPr/>
        </p:nvSpPr>
        <p:spPr>
          <a:xfrm>
            <a:off x="359532" y="980728"/>
            <a:ext cx="8605502" cy="5328592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Pravidelný update a tvorba originálního obsahu na denní bázi: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FB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CZ/ENG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IG profile CZ/ENG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FB účet akademického klubu </a:t>
            </a:r>
            <a:r>
              <a:rPr lang="cs-CZ" sz="1800" u="sng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https://www.facebook.com/akademickyklub1lf</a:t>
            </a:r>
            <a:endParaRPr lang="cs-CZ" sz="18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u="sng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https://www.linkedin.com/school/19193889/</a:t>
            </a:r>
            <a:endParaRPr lang="cs-CZ" sz="18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Spotify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u="sng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https://open.spotify.com/show/4kzVhr7eCLlpFmsempVjgL</a:t>
            </a: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Aktualizace informací na profilech, důraz na vizuální stránku profilů –         pořízení  nových fotografií (studenti,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simcentrum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naše budovy)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Propojení a zapojení studentů, studentských spolků a vyučujících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Kontinuální práce na přípravě a realizaci obsahu/fotek/videí response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BD4BA0-25C2-4CC8-AD6B-4C9DE01B8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124744"/>
            <a:ext cx="1138573" cy="113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3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D0D8F22-5B7D-4EB1-B600-6A5E608CF7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AB4C4C-0E48-4CDD-BEA9-5F91D8119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FF31BC-02C8-4022-A46A-E1574142A55E}"/>
              </a:ext>
            </a:extLst>
          </p:cNvPr>
          <p:cNvSpPr txBox="1"/>
          <p:nvPr/>
        </p:nvSpPr>
        <p:spPr>
          <a:xfrm>
            <a:off x="359532" y="19038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Sociální sítě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EFC6186-DDEA-4836-A461-254955FAA90F}"/>
              </a:ext>
            </a:extLst>
          </p:cNvPr>
          <p:cNvSpPr/>
          <p:nvPr/>
        </p:nvSpPr>
        <p:spPr>
          <a:xfrm>
            <a:off x="359532" y="980728"/>
            <a:ext cx="8605502" cy="5328592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vlastních příspěvků - věda, naši studenti, absolventi a vyučující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Zařazení populárně naučných sekcí (včetně kvízů na IG)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Snaha o lepší provázanost se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všemi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studentskými spolky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Propagace akcí fakulty a univerzity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Placené kampaně – trial na vybraném trhu, DOD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LinkedIn - zapojení zaměstnanců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833FB53-5A9F-4AEE-AB8E-DEDEDDDC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933056"/>
            <a:ext cx="4572000" cy="2208219"/>
          </a:xfrm>
          <a:prstGeom prst="rect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926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74B5429-41ED-4650-BE2F-8E0D02AEFD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C51781-CAE7-4111-BF74-83A790798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B497CB-ABA9-4C2A-8A31-724642BE0AE7}"/>
              </a:ext>
            </a:extLst>
          </p:cNvPr>
          <p:cNvSpPr txBox="1"/>
          <p:nvPr/>
        </p:nvSpPr>
        <p:spPr>
          <a:xfrm>
            <a:off x="227422" y="260648"/>
            <a:ext cx="525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Propagační předměty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C8D4B04-8DC5-4E80-9856-D8E2200D7C01}"/>
              </a:ext>
            </a:extLst>
          </p:cNvPr>
          <p:cNvSpPr/>
          <p:nvPr/>
        </p:nvSpPr>
        <p:spPr>
          <a:xfrm>
            <a:off x="226876" y="1196752"/>
            <a:ext cx="8738158" cy="5040560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Vize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rozšíření/nahrazení stávající nabídky předmětů dle cílových skupin: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Inventarizace skladových zásob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Dlouhodobý plán vylistování / doplnění propagačních předmětů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Plánovaná marže - v případě konkurenceschopných nákupních cen předmětů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Současně přecenění na základě dosažené míry inflace v roce 2021/2022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základě poptávky studentů příprava sportovní kolekce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v návrhu funkční tričko, běžecká bunda, ponožky, rychleschnoucí ručník, čepice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 design na základě návrhu studentů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DD6AAD02-909C-4465-B0D2-E607B3A57573}"/>
              </a:ext>
            </a:extLst>
          </p:cNvPr>
          <p:cNvGrpSpPr/>
          <p:nvPr/>
        </p:nvGrpSpPr>
        <p:grpSpPr>
          <a:xfrm>
            <a:off x="467544" y="1988840"/>
            <a:ext cx="8208912" cy="432048"/>
            <a:chOff x="467544" y="2030830"/>
            <a:chExt cx="8208912" cy="432048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72DD60A-C692-4DD8-AF2C-DEA7BC77E4C5}"/>
                </a:ext>
              </a:extLst>
            </p:cNvPr>
            <p:cNvSpPr/>
            <p:nvPr/>
          </p:nvSpPr>
          <p:spPr>
            <a:xfrm>
              <a:off x="467544" y="2030830"/>
              <a:ext cx="194476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2"/>
                  </a:solidFill>
                </a:rPr>
                <a:t>Partneři / VIP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BDAC2CD-B65C-4BB0-AE5C-72211D09420A}"/>
                </a:ext>
              </a:extLst>
            </p:cNvPr>
            <p:cNvSpPr/>
            <p:nvPr/>
          </p:nvSpPr>
          <p:spPr>
            <a:xfrm>
              <a:off x="2555230" y="2030830"/>
              <a:ext cx="194476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2"/>
                  </a:solidFill>
                </a:rPr>
                <a:t>Studenti/Veřejnost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E7780728-C285-42E3-B0A3-5414E1FE7CE3}"/>
                </a:ext>
              </a:extLst>
            </p:cNvPr>
            <p:cNvSpPr/>
            <p:nvPr/>
          </p:nvSpPr>
          <p:spPr>
            <a:xfrm>
              <a:off x="4643462" y="2030830"/>
              <a:ext cx="194476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2"/>
                  </a:solidFill>
                </a:rPr>
                <a:t>Uchazeči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F5B381CC-0106-4468-8FB4-82DD1D70A112}"/>
                </a:ext>
              </a:extLst>
            </p:cNvPr>
            <p:cNvSpPr/>
            <p:nvPr/>
          </p:nvSpPr>
          <p:spPr>
            <a:xfrm>
              <a:off x="6731694" y="2030830"/>
              <a:ext cx="1944762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>
                  <a:solidFill>
                    <a:schemeClr val="tx2"/>
                  </a:solidFill>
                </a:rPr>
                <a:t>Alumni</a:t>
              </a:r>
              <a:endParaRPr lang="cs-CZ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54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A9F5CF7-370D-48C9-BE57-3A44E83320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79D1AB-9648-4052-B16B-8ABECF0BD4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F94FDE-4B06-49B2-B92F-CF6C9AE7D84B}"/>
              </a:ext>
            </a:extLst>
          </p:cNvPr>
          <p:cNvSpPr txBox="1"/>
          <p:nvPr/>
        </p:nvSpPr>
        <p:spPr>
          <a:xfrm>
            <a:off x="540098" y="2606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E-shop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A4EBD76-01BD-47EA-84B6-3DCC37D456D3}"/>
              </a:ext>
            </a:extLst>
          </p:cNvPr>
          <p:cNvSpPr/>
          <p:nvPr/>
        </p:nvSpPr>
        <p:spPr>
          <a:xfrm>
            <a:off x="395536" y="1124744"/>
            <a:ext cx="8172908" cy="4248472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základě dat prodejů a GA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uprava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nabídky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Promo akce na pravidelné bázi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Nové foto předmětů a zapojení studentů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Modernizace webu </a:t>
            </a:r>
          </a:p>
          <a:p>
            <a:pPr>
              <a:lnSpc>
                <a:spcPct val="150000"/>
              </a:lnSpc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sportovní kolekce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cesta jak více zatraktivnit nabídku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zapojení studentů do přípravy návrhů/designu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260D84-2C14-4E51-8D00-18C426D1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060848"/>
            <a:ext cx="3292065" cy="21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9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4152EA6-E32C-4965-9007-AE57CAA73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AFB9CC-A53F-4C75-BD5D-BA484474C2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7900AC-85B8-4DE0-8392-A26F1BFDC6CD}"/>
              </a:ext>
            </a:extLst>
          </p:cNvPr>
          <p:cNvSpPr txBox="1"/>
          <p:nvPr/>
        </p:nvSpPr>
        <p:spPr>
          <a:xfrm>
            <a:off x="251520" y="260648"/>
            <a:ext cx="482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Náborové akce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CA9F83-E641-4ABD-A135-1FFF6A508C44}"/>
              </a:ext>
            </a:extLst>
          </p:cNvPr>
          <p:cNvSpPr/>
          <p:nvPr/>
        </p:nvSpPr>
        <p:spPr>
          <a:xfrm>
            <a:off x="359532" y="1052736"/>
            <a:ext cx="8316924" cy="4968552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procesu: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Zcela nový graficky layout materiálů jednotlivých programů/oborů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Redesign propagačních materiálů pro potřeby veletrhů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Úprava náborových prezentací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Další kroky: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Výroba nového propagačního videa fakulty (původní 7 let staré)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rozpočet zažádán, příprava lokací, zapojení studentů apod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Den otevřených dveří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uprava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stávajícího formátu, zkrácení, větší zapojení spolků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21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37CF1C-5058-413E-B823-8029626CF2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1AB703-9C45-465D-BECF-B95BE57A5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3EEA53-E43A-4C4A-882B-2CAB0D122BD0}"/>
              </a:ext>
            </a:extLst>
          </p:cNvPr>
          <p:cNvSpPr txBox="1"/>
          <p:nvPr/>
        </p:nvSpPr>
        <p:spPr>
          <a:xfrm>
            <a:off x="540098" y="260649"/>
            <a:ext cx="532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Fundraising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E498028-7050-4513-BBA8-FB233DD959DF}"/>
              </a:ext>
            </a:extLst>
          </p:cNvPr>
          <p:cNvSpPr/>
          <p:nvPr/>
        </p:nvSpPr>
        <p:spPr>
          <a:xfrm>
            <a:off x="359532" y="1052736"/>
            <a:ext cx="8172908" cy="4248472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Ceník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uprava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stavající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definice spolupráce s partnery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Běžné formáty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(např. Průvodce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prváka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1. LF UK,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perso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inzerce)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cen inzerce o 30%, zařazení obrazovek do nabídky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Mimooborové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Microsoft, Lenovo, Mall.cz, CZC, Moneta, Kooperativa, Vodafone, Student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Oborové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stávající spolupráce. Detailní analýza přínosu pro fakultu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komerčních smluv o spolupráci – revize přínosu pro fakultu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6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37CF1C-5058-413E-B823-8029626CF2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1AB703-9C45-465D-BECF-B95BE57A5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3EEA53-E43A-4C4A-882B-2CAB0D122BD0}"/>
              </a:ext>
            </a:extLst>
          </p:cNvPr>
          <p:cNvSpPr txBox="1"/>
          <p:nvPr/>
        </p:nvSpPr>
        <p:spPr>
          <a:xfrm>
            <a:off x="540098" y="260649"/>
            <a:ext cx="532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Sjednocený vizuální styl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E498028-7050-4513-BBA8-FB233DD959DF}"/>
              </a:ext>
            </a:extLst>
          </p:cNvPr>
          <p:cNvSpPr/>
          <p:nvPr/>
        </p:nvSpPr>
        <p:spPr>
          <a:xfrm>
            <a:off x="305526" y="980728"/>
            <a:ext cx="8532948" cy="5256584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základě aktualizovaného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logomanuálu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Vizitky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Prezentace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El. podpisy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Výstupy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Brožury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Výroční zprávy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Merchandising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Náborové materiály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Tiskové zprávy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E5F3C64-F9C6-488D-9AAA-AA1840CA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992264"/>
            <a:ext cx="4329438" cy="28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4152EA6-E32C-4965-9007-AE57CAA73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AFB9CC-A53F-4C75-BD5D-BA484474C2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7900AC-85B8-4DE0-8392-A26F1BFDC6CD}"/>
              </a:ext>
            </a:extLst>
          </p:cNvPr>
          <p:cNvSpPr txBox="1"/>
          <p:nvPr/>
        </p:nvSpPr>
        <p:spPr>
          <a:xfrm>
            <a:off x="251520" y="26064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Plán komunikačních aktivit dle priority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CA9F83-E641-4ABD-A135-1FFF6A508C44}"/>
              </a:ext>
            </a:extLst>
          </p:cNvPr>
          <p:cNvSpPr/>
          <p:nvPr/>
        </p:nvSpPr>
        <p:spPr>
          <a:xfrm>
            <a:off x="359532" y="1052736"/>
            <a:ext cx="8316924" cy="4968552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Plně funkční a modernizovaný web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Plně funkční a intuitivní mobilní verze webu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Modernizovaná prezentace – foto, propagační videa, materiály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Sjednocený vizuální styl aplikovaný ven i dovnitř fakulty  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Customizovaný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styl komunikace – soc. sítě, web, interní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Řízení obsahu – pokrytí všech témat (od výzkumu po spolky)</a:t>
            </a:r>
          </a:p>
          <a:p>
            <a:pPr lvl="2"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Ostatní - fundraising,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eventy, interní komunikace, E-shop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5D46399-5678-48F8-AF74-E25DD789EFB4}"/>
              </a:ext>
            </a:extLst>
          </p:cNvPr>
          <p:cNvCxnSpPr/>
          <p:nvPr/>
        </p:nvCxnSpPr>
        <p:spPr>
          <a:xfrm>
            <a:off x="467544" y="2132856"/>
            <a:ext cx="79928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C7D52D-1072-4806-8E28-15CA131E86D2}"/>
              </a:ext>
            </a:extLst>
          </p:cNvPr>
          <p:cNvCxnSpPr/>
          <p:nvPr/>
        </p:nvCxnSpPr>
        <p:spPr>
          <a:xfrm>
            <a:off x="467544" y="3861048"/>
            <a:ext cx="79928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89B4BA45-3C5B-4451-AC8A-81C1A7F37DA8}"/>
              </a:ext>
            </a:extLst>
          </p:cNvPr>
          <p:cNvSpPr txBox="1"/>
          <p:nvPr/>
        </p:nvSpPr>
        <p:spPr>
          <a:xfrm>
            <a:off x="632743" y="4381554"/>
            <a:ext cx="48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3</a:t>
            </a:r>
            <a:endParaRPr lang="en-AU" sz="4400" b="1" dirty="0">
              <a:solidFill>
                <a:schemeClr val="bg1"/>
              </a:solidFill>
            </a:endParaRPr>
          </a:p>
          <a:p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7D52436-61A5-4E69-B8B0-9EF8B8E3301B}"/>
              </a:ext>
            </a:extLst>
          </p:cNvPr>
          <p:cNvSpPr txBox="1"/>
          <p:nvPr/>
        </p:nvSpPr>
        <p:spPr>
          <a:xfrm>
            <a:off x="666095" y="2581602"/>
            <a:ext cx="48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2</a:t>
            </a:r>
            <a:endParaRPr lang="en-AU" sz="4400" b="1" dirty="0">
              <a:solidFill>
                <a:schemeClr val="bg1"/>
              </a:solidFill>
            </a:endParaRPr>
          </a:p>
          <a:p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2AF422-5409-437A-92CE-1FA3F03D0C56}"/>
              </a:ext>
            </a:extLst>
          </p:cNvPr>
          <p:cNvSpPr txBox="1"/>
          <p:nvPr/>
        </p:nvSpPr>
        <p:spPr>
          <a:xfrm>
            <a:off x="666096" y="1135052"/>
            <a:ext cx="48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1</a:t>
            </a:r>
            <a:endParaRPr lang="en-AU" sz="4400" b="1" dirty="0">
              <a:solidFill>
                <a:schemeClr val="bg1"/>
              </a:solidFill>
            </a:endParaRPr>
          </a:p>
          <a:p>
            <a:endParaRPr lang="en-A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4152EA6-E32C-4965-9007-AE57CAA73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AFB9CC-A53F-4C75-BD5D-BA484474C2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7900AC-85B8-4DE0-8392-A26F1BFDC6CD}"/>
              </a:ext>
            </a:extLst>
          </p:cNvPr>
          <p:cNvSpPr txBox="1"/>
          <p:nvPr/>
        </p:nvSpPr>
        <p:spPr>
          <a:xfrm>
            <a:off x="251520" y="26064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Plán komunikačních aktivit dle priority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CA9F83-E641-4ABD-A135-1FFF6A508C44}"/>
              </a:ext>
            </a:extLst>
          </p:cNvPr>
          <p:cNvSpPr/>
          <p:nvPr/>
        </p:nvSpPr>
        <p:spPr>
          <a:xfrm>
            <a:off x="467544" y="1052737"/>
            <a:ext cx="8208912" cy="1133690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Plně funkční a modernizovaný web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Plně funkční a intuitivní mobilní verze webu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Modernizovaná prezentace – foto, propagační videa, materiály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Sjednocený vizuální styl aplikovaný ven i dovnitř fakulty  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Customizovaný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styl komunikace – soc. sítě, web, interní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Řízení obsahu – pokrytí všech témat (od výzkumu po spolky)</a:t>
            </a:r>
          </a:p>
          <a:p>
            <a:pPr lvl="2"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Ostatní - fundraising,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eventy, interní komunikace, E-shop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5D46399-5678-48F8-AF74-E25DD789EFB4}"/>
              </a:ext>
            </a:extLst>
          </p:cNvPr>
          <p:cNvCxnSpPr/>
          <p:nvPr/>
        </p:nvCxnSpPr>
        <p:spPr>
          <a:xfrm>
            <a:off x="467544" y="2420888"/>
            <a:ext cx="79928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C7D52D-1072-4806-8E28-15CA131E86D2}"/>
              </a:ext>
            </a:extLst>
          </p:cNvPr>
          <p:cNvCxnSpPr/>
          <p:nvPr/>
        </p:nvCxnSpPr>
        <p:spPr>
          <a:xfrm>
            <a:off x="467544" y="3861048"/>
            <a:ext cx="79928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89B4BA45-3C5B-4451-AC8A-81C1A7F37DA8}"/>
              </a:ext>
            </a:extLst>
          </p:cNvPr>
          <p:cNvSpPr txBox="1"/>
          <p:nvPr/>
        </p:nvSpPr>
        <p:spPr>
          <a:xfrm>
            <a:off x="632743" y="4381554"/>
            <a:ext cx="48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3</a:t>
            </a:r>
            <a:endParaRPr lang="en-AU" sz="4400" b="1" dirty="0">
              <a:solidFill>
                <a:schemeClr val="bg1"/>
              </a:solidFill>
            </a:endParaRPr>
          </a:p>
          <a:p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7D52436-61A5-4E69-B8B0-9EF8B8E3301B}"/>
              </a:ext>
            </a:extLst>
          </p:cNvPr>
          <p:cNvSpPr txBox="1"/>
          <p:nvPr/>
        </p:nvSpPr>
        <p:spPr>
          <a:xfrm>
            <a:off x="666095" y="2581602"/>
            <a:ext cx="48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2</a:t>
            </a:r>
            <a:endParaRPr lang="en-AU" sz="4400" b="1" dirty="0">
              <a:solidFill>
                <a:schemeClr val="bg1"/>
              </a:solidFill>
            </a:endParaRPr>
          </a:p>
          <a:p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2AF422-5409-437A-92CE-1FA3F03D0C56}"/>
              </a:ext>
            </a:extLst>
          </p:cNvPr>
          <p:cNvSpPr txBox="1"/>
          <p:nvPr/>
        </p:nvSpPr>
        <p:spPr>
          <a:xfrm>
            <a:off x="666096" y="1135052"/>
            <a:ext cx="48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1</a:t>
            </a:r>
            <a:endParaRPr lang="en-AU" sz="4400" b="1" dirty="0">
              <a:solidFill>
                <a:schemeClr val="bg1"/>
              </a:solidFill>
            </a:endParaRPr>
          </a:p>
          <a:p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BF68650-A313-4F5F-93E6-E4B355346CD8}"/>
              </a:ext>
            </a:extLst>
          </p:cNvPr>
          <p:cNvSpPr/>
          <p:nvPr/>
        </p:nvSpPr>
        <p:spPr>
          <a:xfrm>
            <a:off x="467544" y="2178965"/>
            <a:ext cx="8208912" cy="2159457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Modernizovaná prezentace – foto, propagační videa, materiály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Sjednocený vizuální styl aplikovaný ven i dovnitř fakulty  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Customizovaný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styl komunikace – soc. sítě, web, interní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C6F280E-7620-4D58-B57F-26AF390F3F33}"/>
              </a:ext>
            </a:extLst>
          </p:cNvPr>
          <p:cNvCxnSpPr/>
          <p:nvPr/>
        </p:nvCxnSpPr>
        <p:spPr>
          <a:xfrm>
            <a:off x="575556" y="2276872"/>
            <a:ext cx="79928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F320B3D-3A7C-48D5-A524-A0B5DC67CCE2}"/>
              </a:ext>
            </a:extLst>
          </p:cNvPr>
          <p:cNvSpPr txBox="1"/>
          <p:nvPr/>
        </p:nvSpPr>
        <p:spPr>
          <a:xfrm>
            <a:off x="719625" y="2823842"/>
            <a:ext cx="48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2</a:t>
            </a:r>
            <a:endParaRPr lang="en-AU" sz="4400" b="1" dirty="0">
              <a:solidFill>
                <a:schemeClr val="bg1"/>
              </a:solidFill>
            </a:endParaRPr>
          </a:p>
          <a:p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CEE3459-D25E-4750-B1E1-6BCAB30D88E4}"/>
              </a:ext>
            </a:extLst>
          </p:cNvPr>
          <p:cNvSpPr/>
          <p:nvPr/>
        </p:nvSpPr>
        <p:spPr>
          <a:xfrm>
            <a:off x="467544" y="4338422"/>
            <a:ext cx="8208912" cy="1744852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2">
              <a:lnSpc>
                <a:spcPct val="150000"/>
              </a:lnSpc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Řízení obsahu – pokrytí všech témat (od výzkumu po spolky)</a:t>
            </a:r>
          </a:p>
          <a:p>
            <a:pPr lvl="2">
              <a:lnSpc>
                <a:spcPct val="15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Ostatní - fundraising,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eventy, interní komunikace, E-shop</a:t>
            </a:r>
          </a:p>
          <a:p>
            <a:pPr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B3EEB3-ED09-4B0C-A126-2E52FD1720F4}"/>
              </a:ext>
            </a:extLst>
          </p:cNvPr>
          <p:cNvSpPr txBox="1"/>
          <p:nvPr/>
        </p:nvSpPr>
        <p:spPr>
          <a:xfrm>
            <a:off x="718769" y="4790690"/>
            <a:ext cx="48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3</a:t>
            </a:r>
            <a:endParaRPr lang="en-AU" sz="4400" b="1" dirty="0">
              <a:solidFill>
                <a:schemeClr val="bg1"/>
              </a:solidFill>
            </a:endParaRPr>
          </a:p>
          <a:p>
            <a:endParaRPr lang="en-AU" sz="4400" b="1" dirty="0">
              <a:solidFill>
                <a:schemeClr val="bg1"/>
              </a:solidFill>
            </a:endParaRP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15D9B11-B634-4D96-ABA9-FE3B2CBC5F26}"/>
              </a:ext>
            </a:extLst>
          </p:cNvPr>
          <p:cNvCxnSpPr/>
          <p:nvPr/>
        </p:nvCxnSpPr>
        <p:spPr>
          <a:xfrm>
            <a:off x="575556" y="4381554"/>
            <a:ext cx="79928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B4DA6F5-395F-46FA-9ABC-2CA1A0F5FD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BF0696-4645-43FE-9A4A-7933CD6C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1" y="1124744"/>
            <a:ext cx="8757649" cy="3672408"/>
          </a:xfrm>
          <a:prstGeom prst="rect">
            <a:avLst/>
          </a:prstGeom>
        </p:spPr>
      </p:pic>
      <p:sp>
        <p:nvSpPr>
          <p:cNvPr id="6" name="Zástupný symbol pro text 2">
            <a:extLst>
              <a:ext uri="{FF2B5EF4-FFF2-40B4-BE49-F238E27FC236}">
                <a16:creationId xmlns:a16="http://schemas.microsoft.com/office/drawing/2014/main" id="{627646FB-42A9-468B-B5AC-8D5CE1F363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9925" y="6569075"/>
            <a:ext cx="1944688" cy="244475"/>
          </a:xfrm>
        </p:spPr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B67220-EF1F-4581-AB3B-129F4632D403}"/>
              </a:ext>
            </a:extLst>
          </p:cNvPr>
          <p:cNvSpPr txBox="1"/>
          <p:nvPr/>
        </p:nvSpPr>
        <p:spPr>
          <a:xfrm>
            <a:off x="485534" y="144910"/>
            <a:ext cx="532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21029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0C5A4A3-29C0-4D86-8857-8EBDF1A3E8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9F2BDC-CD5D-4CB9-85B8-08F875E999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DA3A01-AC24-4F0D-B9CF-822CF7F4D9EB}"/>
              </a:ext>
            </a:extLst>
          </p:cNvPr>
          <p:cNvSpPr txBox="1"/>
          <p:nvPr/>
        </p:nvSpPr>
        <p:spPr>
          <a:xfrm>
            <a:off x="485534" y="144910"/>
            <a:ext cx="532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DE07483-6436-47EF-8947-3F69FD906124}"/>
              </a:ext>
            </a:extLst>
          </p:cNvPr>
          <p:cNvSpPr/>
          <p:nvPr/>
        </p:nvSpPr>
        <p:spPr>
          <a:xfrm>
            <a:off x="422539" y="791241"/>
            <a:ext cx="8298922" cy="5546356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Plně funkční web v CZ i SK, včetně mobilní verze jako hlavní komunikační nástroj se kterým se studenti/uchazeči setkají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rozsahu a provázanosti jednotlivých složek webu s cílem zjednodušit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zpřehlednit web pro uživatele zvenčí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Nová interní do sekce „Zaměstnanec“ / Intranet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Preferovaná varianta řešení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Vybudovat paralelně zcela nový web, který by po odzkoušení nahradil stávající, včetně nového formátu intranetu pro zaměstnance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Vize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aplikace pro studenty se všemi funkcionalitami SIS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9798A230-B661-474C-95F7-231940C3DB51}"/>
              </a:ext>
            </a:extLst>
          </p:cNvPr>
          <p:cNvSpPr txBox="1"/>
          <p:nvPr/>
        </p:nvSpPr>
        <p:spPr>
          <a:xfrm>
            <a:off x="262604" y="1905001"/>
            <a:ext cx="7143364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Potřeba funkce Admina/Webmastera který bude řídit vkládání nových sekcí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Vyčištění všech duplicit/triplicit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 dvouúrovňová struktura webu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vytvoření logických  3 - 5 „nadmnožin“ pro sekce: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80A6F06-BE30-4FFE-AA42-32A54E33C175}"/>
              </a:ext>
            </a:extLst>
          </p:cNvPr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9" name="Kosoúhelník 8">
            <a:extLst>
              <a:ext uri="{FF2B5EF4-FFF2-40B4-BE49-F238E27FC236}">
                <a16:creationId xmlns:a16="http://schemas.microsoft.com/office/drawing/2014/main" id="{1186114F-655D-4CD6-8856-8305AF15EC39}"/>
              </a:ext>
            </a:extLst>
          </p:cNvPr>
          <p:cNvSpPr/>
          <p:nvPr/>
        </p:nvSpPr>
        <p:spPr>
          <a:xfrm>
            <a:off x="870639" y="2708921"/>
            <a:ext cx="1482632" cy="1231490"/>
          </a:xfrm>
          <a:prstGeom prst="parallelogram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b="1" dirty="0"/>
          </a:p>
        </p:txBody>
      </p:sp>
      <p:sp>
        <p:nvSpPr>
          <p:cNvPr id="10" name="Kosoúhelník 9">
            <a:extLst>
              <a:ext uri="{FF2B5EF4-FFF2-40B4-BE49-F238E27FC236}">
                <a16:creationId xmlns:a16="http://schemas.microsoft.com/office/drawing/2014/main" id="{F8707A69-A8B3-439B-A037-BD3946C758DA}"/>
              </a:ext>
            </a:extLst>
          </p:cNvPr>
          <p:cNvSpPr/>
          <p:nvPr/>
        </p:nvSpPr>
        <p:spPr>
          <a:xfrm>
            <a:off x="2049562" y="2708921"/>
            <a:ext cx="1482632" cy="1231490"/>
          </a:xfrm>
          <a:prstGeom prst="parallelogram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/>
              <a:t>O FAKULTĚ</a:t>
            </a:r>
          </a:p>
        </p:txBody>
      </p:sp>
      <p:sp>
        <p:nvSpPr>
          <p:cNvPr id="11" name="Kosoúhelník 10">
            <a:extLst>
              <a:ext uri="{FF2B5EF4-FFF2-40B4-BE49-F238E27FC236}">
                <a16:creationId xmlns:a16="http://schemas.microsoft.com/office/drawing/2014/main" id="{95DC6033-6D46-457F-A24F-71890B2BD32E}"/>
              </a:ext>
            </a:extLst>
          </p:cNvPr>
          <p:cNvSpPr/>
          <p:nvPr/>
        </p:nvSpPr>
        <p:spPr>
          <a:xfrm>
            <a:off x="3226746" y="2708921"/>
            <a:ext cx="1482632" cy="123149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UCHAZEČI</a:t>
            </a:r>
            <a:endParaRPr lang="cs-CZ" sz="1400" dirty="0"/>
          </a:p>
        </p:txBody>
      </p:sp>
      <p:sp>
        <p:nvSpPr>
          <p:cNvPr id="12" name="Kosoúhelník 11">
            <a:extLst>
              <a:ext uri="{FF2B5EF4-FFF2-40B4-BE49-F238E27FC236}">
                <a16:creationId xmlns:a16="http://schemas.microsoft.com/office/drawing/2014/main" id="{3B9295B6-C7D6-4661-8D30-A020D8BEB468}"/>
              </a:ext>
            </a:extLst>
          </p:cNvPr>
          <p:cNvSpPr/>
          <p:nvPr/>
        </p:nvSpPr>
        <p:spPr>
          <a:xfrm>
            <a:off x="4405669" y="2708920"/>
            <a:ext cx="1482632" cy="123149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b="1" dirty="0"/>
              <a:t>STUDENTI</a:t>
            </a:r>
            <a:endParaRPr lang="cs-CZ" sz="1500" dirty="0"/>
          </a:p>
        </p:txBody>
      </p:sp>
      <p:sp>
        <p:nvSpPr>
          <p:cNvPr id="13" name="Kosoúhelník 12">
            <a:extLst>
              <a:ext uri="{FF2B5EF4-FFF2-40B4-BE49-F238E27FC236}">
                <a16:creationId xmlns:a16="http://schemas.microsoft.com/office/drawing/2014/main" id="{C8FFEE96-F811-4E8F-8DEA-CB1348039267}"/>
              </a:ext>
            </a:extLst>
          </p:cNvPr>
          <p:cNvSpPr/>
          <p:nvPr/>
        </p:nvSpPr>
        <p:spPr>
          <a:xfrm>
            <a:off x="6761776" y="2708921"/>
            <a:ext cx="1482632" cy="123149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DOKTORANDI</a:t>
            </a:r>
          </a:p>
          <a:p>
            <a:pPr algn="ctr"/>
            <a:r>
              <a:rPr lang="cs-CZ" sz="900" b="1" dirty="0">
                <a:solidFill>
                  <a:schemeClr val="tx1"/>
                </a:solidFill>
              </a:rPr>
              <a:t>VĚDA A VÝZKUM</a:t>
            </a:r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6693197A-506B-4AD2-9FBA-2F16D22CFE2F}"/>
              </a:ext>
            </a:extLst>
          </p:cNvPr>
          <p:cNvSpPr/>
          <p:nvPr/>
        </p:nvSpPr>
        <p:spPr>
          <a:xfrm>
            <a:off x="5582853" y="2708921"/>
            <a:ext cx="1482632" cy="123149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ABSOLVENTI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8A8A3BA-DF3A-46E3-8336-2BC6BA44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12" y="3159405"/>
            <a:ext cx="1019686" cy="33051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A7E3431D-9DC9-4D52-A60A-E99EFFC63CC4}"/>
              </a:ext>
            </a:extLst>
          </p:cNvPr>
          <p:cNvSpPr txBox="1"/>
          <p:nvPr/>
        </p:nvSpPr>
        <p:spPr>
          <a:xfrm>
            <a:off x="399282" y="4636038"/>
            <a:ext cx="36923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Intranet – řešení Interní komunikace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9D676D6-51E5-436E-9B4D-C7870450D5B4}"/>
              </a:ext>
            </a:extLst>
          </p:cNvPr>
          <p:cNvSpPr/>
          <p:nvPr/>
        </p:nvSpPr>
        <p:spPr>
          <a:xfrm>
            <a:off x="537104" y="791242"/>
            <a:ext cx="8032419" cy="1735080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Potřeba funkce Admina/Webmastera který bude řídit vkládání nových sekcí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Vyčištění všech duplicit/triplicit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 dvouúrovňová struktura webu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vytvoření logických  3 - 5 „nadmnožin“ pro sekce: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291D28D-1533-483A-892D-6EA9A0FE26B8}"/>
              </a:ext>
            </a:extLst>
          </p:cNvPr>
          <p:cNvSpPr/>
          <p:nvPr/>
        </p:nvSpPr>
        <p:spPr>
          <a:xfrm>
            <a:off x="537104" y="4123008"/>
            <a:ext cx="8032419" cy="2216255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Intranet – řešení Interní komunikace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Ekosystém posílání mailů, dokumentů a dalších především projektových nástrojů =&gt; efektivnější správa fakulty a větší spokojenosti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Samovyplňovací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formuláře, pravidelný newsletter, termíny pro vedoucí na jednom místě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Napojení Teams s potřebnými návaznostmi</a:t>
            </a:r>
          </a:p>
          <a:p>
            <a:endParaRPr lang="cs-CZ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4AF7F84-1884-4636-B717-E3D8155BA4AB}"/>
              </a:ext>
            </a:extLst>
          </p:cNvPr>
          <p:cNvSpPr txBox="1"/>
          <p:nvPr/>
        </p:nvSpPr>
        <p:spPr>
          <a:xfrm>
            <a:off x="485534" y="144910"/>
            <a:ext cx="532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50870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2F57377-A396-4CA8-A276-277E0CB1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816" y="908830"/>
            <a:ext cx="1997501" cy="34088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35C186-7D40-4021-8D77-6D9FE29A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85" y="1005166"/>
            <a:ext cx="2513825" cy="347702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CF8036-9CEF-4EC2-8C14-EF8815B8A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009" y="1005167"/>
            <a:ext cx="2396934" cy="31667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8168929-548C-494A-A112-E15B6D619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50"/>
            <a:ext cx="1345609" cy="198747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8666263-481B-4BF7-A040-E292E3C08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109" y="857250"/>
            <a:ext cx="1398088" cy="210555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EEEA8F7-76BB-4A13-9A9D-35C4E867B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62804"/>
            <a:ext cx="1979850" cy="2105555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7282A17A-D9BA-471A-9291-6365C7F73C91}"/>
              </a:ext>
            </a:extLst>
          </p:cNvPr>
          <p:cNvCxnSpPr/>
          <p:nvPr/>
        </p:nvCxnSpPr>
        <p:spPr>
          <a:xfrm flipV="1">
            <a:off x="4330732" y="2259861"/>
            <a:ext cx="339635" cy="287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E32D8AB-C607-4E98-AE4B-60CD0C3D6A59}"/>
              </a:ext>
            </a:extLst>
          </p:cNvPr>
          <p:cNvCxnSpPr/>
          <p:nvPr/>
        </p:nvCxnSpPr>
        <p:spPr>
          <a:xfrm>
            <a:off x="3043645" y="2547244"/>
            <a:ext cx="11424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E6A8D41F-F8D3-4791-952A-46D6EA22B2D9}"/>
              </a:ext>
            </a:extLst>
          </p:cNvPr>
          <p:cNvSpPr/>
          <p:nvPr/>
        </p:nvSpPr>
        <p:spPr>
          <a:xfrm>
            <a:off x="2013589" y="4397379"/>
            <a:ext cx="3126646" cy="148739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50" dirty="0">
                <a:solidFill>
                  <a:schemeClr val="tx1"/>
                </a:solidFill>
              </a:rPr>
              <a:t>Studium (duplicity společné pro všechny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C378D62-B9C0-492E-B8DF-9EDCAE56468B}"/>
              </a:ext>
            </a:extLst>
          </p:cNvPr>
          <p:cNvSpPr/>
          <p:nvPr/>
        </p:nvSpPr>
        <p:spPr>
          <a:xfrm>
            <a:off x="4679033" y="2918905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0124C07-29C1-43E7-8F9F-BE08BEBD69EF}"/>
              </a:ext>
            </a:extLst>
          </p:cNvPr>
          <p:cNvSpPr/>
          <p:nvPr/>
        </p:nvSpPr>
        <p:spPr>
          <a:xfrm>
            <a:off x="2733864" y="2769593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8980AD42-F679-4656-B514-EE015D86273C}"/>
              </a:ext>
            </a:extLst>
          </p:cNvPr>
          <p:cNvSpPr/>
          <p:nvPr/>
        </p:nvSpPr>
        <p:spPr>
          <a:xfrm>
            <a:off x="2719533" y="1005167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1EFF65CF-94FD-4D82-B373-D73C25816B74}"/>
              </a:ext>
            </a:extLst>
          </p:cNvPr>
          <p:cNvSpPr/>
          <p:nvPr/>
        </p:nvSpPr>
        <p:spPr>
          <a:xfrm>
            <a:off x="4584027" y="1249989"/>
            <a:ext cx="146957" cy="1780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3F2E7E25-E050-4D0A-AAAA-4EC51505FFFC}"/>
              </a:ext>
            </a:extLst>
          </p:cNvPr>
          <p:cNvSpPr/>
          <p:nvPr/>
        </p:nvSpPr>
        <p:spPr>
          <a:xfrm>
            <a:off x="6863914" y="3469772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A578D3EB-08F9-4C8B-A4CC-96927E198442}"/>
              </a:ext>
            </a:extLst>
          </p:cNvPr>
          <p:cNvSpPr/>
          <p:nvPr/>
        </p:nvSpPr>
        <p:spPr>
          <a:xfrm>
            <a:off x="6872695" y="1066256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87073A21-360F-47B6-A7D3-EECCF605F0C8}"/>
              </a:ext>
            </a:extLst>
          </p:cNvPr>
          <p:cNvSpPr/>
          <p:nvPr/>
        </p:nvSpPr>
        <p:spPr>
          <a:xfrm>
            <a:off x="4665670" y="1386265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CDD3E39E-9AC9-4C81-AC39-87824EE14F44}"/>
              </a:ext>
            </a:extLst>
          </p:cNvPr>
          <p:cNvSpPr/>
          <p:nvPr/>
        </p:nvSpPr>
        <p:spPr>
          <a:xfrm>
            <a:off x="4664331" y="1536538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2F444A41-AB27-4E8A-9CF8-79198455CEF8}"/>
              </a:ext>
            </a:extLst>
          </p:cNvPr>
          <p:cNvSpPr/>
          <p:nvPr/>
        </p:nvSpPr>
        <p:spPr>
          <a:xfrm>
            <a:off x="6870226" y="924820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F344E3E1-55D7-4E8B-A08D-6A184E8BDA8B}"/>
              </a:ext>
            </a:extLst>
          </p:cNvPr>
          <p:cNvSpPr/>
          <p:nvPr/>
        </p:nvSpPr>
        <p:spPr>
          <a:xfrm>
            <a:off x="4663441" y="1141442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B6DF74E9-B143-4340-9FB1-A7D233C76317}"/>
              </a:ext>
            </a:extLst>
          </p:cNvPr>
          <p:cNvSpPr/>
          <p:nvPr/>
        </p:nvSpPr>
        <p:spPr>
          <a:xfrm>
            <a:off x="4672410" y="2183130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00DE115B-0671-4036-BADA-B16A26847DBD}"/>
              </a:ext>
            </a:extLst>
          </p:cNvPr>
          <p:cNvSpPr/>
          <p:nvPr/>
        </p:nvSpPr>
        <p:spPr>
          <a:xfrm>
            <a:off x="6772498" y="3353864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B739CC2F-D044-45A1-9F69-1E41555E95D2}"/>
              </a:ext>
            </a:extLst>
          </p:cNvPr>
          <p:cNvSpPr/>
          <p:nvPr/>
        </p:nvSpPr>
        <p:spPr>
          <a:xfrm>
            <a:off x="4677400" y="2333403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71AFCAE4-E3A3-4DEC-AF24-9400DBA47DD0}"/>
              </a:ext>
            </a:extLst>
          </p:cNvPr>
          <p:cNvSpPr/>
          <p:nvPr/>
        </p:nvSpPr>
        <p:spPr>
          <a:xfrm>
            <a:off x="4657505" y="1874948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27E34ECE-A658-4FCD-94CF-DB9CE2DCA0B7}"/>
              </a:ext>
            </a:extLst>
          </p:cNvPr>
          <p:cNvSpPr/>
          <p:nvPr/>
        </p:nvSpPr>
        <p:spPr>
          <a:xfrm>
            <a:off x="6870226" y="3121997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51F6503F-1756-4E1E-9F44-C0D6C0B9F28A}"/>
              </a:ext>
            </a:extLst>
          </p:cNvPr>
          <p:cNvSpPr/>
          <p:nvPr/>
        </p:nvSpPr>
        <p:spPr>
          <a:xfrm>
            <a:off x="6874081" y="3246761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0C4DCB2-C3B3-4B24-8A7E-7D4FFE1211DC}"/>
              </a:ext>
            </a:extLst>
          </p:cNvPr>
          <p:cNvCxnSpPr>
            <a:cxnSpLocks/>
          </p:cNvCxnSpPr>
          <p:nvPr/>
        </p:nvCxnSpPr>
        <p:spPr>
          <a:xfrm>
            <a:off x="6845977" y="3197134"/>
            <a:ext cx="1242602" cy="408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AEB7B95-1007-4483-9B1C-8E54E50C78EE}"/>
              </a:ext>
            </a:extLst>
          </p:cNvPr>
          <p:cNvCxnSpPr>
            <a:cxnSpLocks/>
          </p:cNvCxnSpPr>
          <p:nvPr/>
        </p:nvCxnSpPr>
        <p:spPr>
          <a:xfrm flipV="1">
            <a:off x="6863914" y="3313067"/>
            <a:ext cx="875366" cy="88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E6DDECB2-1F72-4316-BBA8-E6EFED53018B}"/>
              </a:ext>
            </a:extLst>
          </p:cNvPr>
          <p:cNvCxnSpPr>
            <a:cxnSpLocks/>
          </p:cNvCxnSpPr>
          <p:nvPr/>
        </p:nvCxnSpPr>
        <p:spPr>
          <a:xfrm>
            <a:off x="6772498" y="3429000"/>
            <a:ext cx="13647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ál 35">
            <a:extLst>
              <a:ext uri="{FF2B5EF4-FFF2-40B4-BE49-F238E27FC236}">
                <a16:creationId xmlns:a16="http://schemas.microsoft.com/office/drawing/2014/main" id="{45B8D17F-A610-47ED-87F3-F55DB772280E}"/>
              </a:ext>
            </a:extLst>
          </p:cNvPr>
          <p:cNvSpPr/>
          <p:nvPr/>
        </p:nvSpPr>
        <p:spPr>
          <a:xfrm>
            <a:off x="6978214" y="3584072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BEF5796B-DF13-4C30-87ED-1E9AE3C10456}"/>
              </a:ext>
            </a:extLst>
          </p:cNvPr>
          <p:cNvSpPr/>
          <p:nvPr/>
        </p:nvSpPr>
        <p:spPr>
          <a:xfrm>
            <a:off x="6879325" y="3940445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6E8695F5-8FC0-4F8B-A2D7-DFB4438DB5F8}"/>
              </a:ext>
            </a:extLst>
          </p:cNvPr>
          <p:cNvSpPr/>
          <p:nvPr/>
        </p:nvSpPr>
        <p:spPr>
          <a:xfrm>
            <a:off x="6918258" y="4111138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B6AF83CE-07D6-4DD2-9786-F1B547294575}"/>
              </a:ext>
            </a:extLst>
          </p:cNvPr>
          <p:cNvSpPr/>
          <p:nvPr/>
        </p:nvSpPr>
        <p:spPr>
          <a:xfrm>
            <a:off x="149487" y="5763342"/>
            <a:ext cx="146957" cy="150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E9DAD5C-1D19-45A7-AECA-1227EBFF1FE5}"/>
              </a:ext>
            </a:extLst>
          </p:cNvPr>
          <p:cNvSpPr txBox="1"/>
          <p:nvPr/>
        </p:nvSpPr>
        <p:spPr>
          <a:xfrm>
            <a:off x="359230" y="5699979"/>
            <a:ext cx="20878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Vše záložky v sekci studenti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3088AD61-B0DA-43EC-B123-0A45F9CBC3CF}"/>
              </a:ext>
            </a:extLst>
          </p:cNvPr>
          <p:cNvSpPr txBox="1"/>
          <p:nvPr/>
        </p:nvSpPr>
        <p:spPr>
          <a:xfrm>
            <a:off x="4635283" y="1364183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555DCED1-ACC8-478F-8040-0F045B7E96DE}"/>
              </a:ext>
            </a:extLst>
          </p:cNvPr>
          <p:cNvSpPr txBox="1"/>
          <p:nvPr/>
        </p:nvSpPr>
        <p:spPr>
          <a:xfrm>
            <a:off x="6854473" y="908830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5122033-7C50-47ED-9D97-BF146ABC9320}"/>
              </a:ext>
            </a:extLst>
          </p:cNvPr>
          <p:cNvSpPr txBox="1"/>
          <p:nvPr/>
        </p:nvSpPr>
        <p:spPr>
          <a:xfrm>
            <a:off x="4663440" y="1111010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123AE4FE-2097-4BD4-814B-8D63D2FDC819}"/>
              </a:ext>
            </a:extLst>
          </p:cNvPr>
          <p:cNvSpPr txBox="1"/>
          <p:nvPr/>
        </p:nvSpPr>
        <p:spPr>
          <a:xfrm>
            <a:off x="4552108" y="1219898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E78DB99B-CE19-4DD8-9222-1DE142CC0ABD}"/>
              </a:ext>
            </a:extLst>
          </p:cNvPr>
          <p:cNvSpPr txBox="1"/>
          <p:nvPr/>
        </p:nvSpPr>
        <p:spPr>
          <a:xfrm>
            <a:off x="4635283" y="1500116"/>
            <a:ext cx="237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F0393615-D9CE-418B-AEC8-A7EE19225517}"/>
              </a:ext>
            </a:extLst>
          </p:cNvPr>
          <p:cNvCxnSpPr/>
          <p:nvPr/>
        </p:nvCxnSpPr>
        <p:spPr>
          <a:xfrm>
            <a:off x="149486" y="5612130"/>
            <a:ext cx="101890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1A0F5622-584E-477F-B71D-5EBB45763B32}"/>
              </a:ext>
            </a:extLst>
          </p:cNvPr>
          <p:cNvSpPr txBox="1"/>
          <p:nvPr/>
        </p:nvSpPr>
        <p:spPr>
          <a:xfrm>
            <a:off x="1236329" y="5462168"/>
            <a:ext cx="7916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duplicita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09C0D8D2-F555-4CC8-8DD9-0E4EF901CA38}"/>
              </a:ext>
            </a:extLst>
          </p:cNvPr>
          <p:cNvCxnSpPr>
            <a:cxnSpLocks/>
          </p:cNvCxnSpPr>
          <p:nvPr/>
        </p:nvCxnSpPr>
        <p:spPr>
          <a:xfrm>
            <a:off x="2719533" y="3380706"/>
            <a:ext cx="14695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B1D60A80-2132-4EC6-B5D1-8E03FA65885F}"/>
              </a:ext>
            </a:extLst>
          </p:cNvPr>
          <p:cNvCxnSpPr>
            <a:cxnSpLocks/>
          </p:cNvCxnSpPr>
          <p:nvPr/>
        </p:nvCxnSpPr>
        <p:spPr>
          <a:xfrm>
            <a:off x="2793010" y="1427648"/>
            <a:ext cx="12695" cy="258166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BB16BCEB-0499-4127-A67A-342382E78CA2}"/>
              </a:ext>
            </a:extLst>
          </p:cNvPr>
          <p:cNvCxnSpPr>
            <a:cxnSpLocks/>
          </p:cNvCxnSpPr>
          <p:nvPr/>
        </p:nvCxnSpPr>
        <p:spPr>
          <a:xfrm>
            <a:off x="2757984" y="2034692"/>
            <a:ext cx="15422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6F42DFC2-1696-45CA-9049-3A5B46CC2F20}"/>
              </a:ext>
            </a:extLst>
          </p:cNvPr>
          <p:cNvCxnSpPr>
            <a:cxnSpLocks/>
          </p:cNvCxnSpPr>
          <p:nvPr/>
        </p:nvCxnSpPr>
        <p:spPr>
          <a:xfrm>
            <a:off x="2744026" y="1575242"/>
            <a:ext cx="14695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CDCBDD99-2C9C-4DD8-9C0A-4BB4679C56D8}"/>
              </a:ext>
            </a:extLst>
          </p:cNvPr>
          <p:cNvCxnSpPr>
            <a:cxnSpLocks/>
          </p:cNvCxnSpPr>
          <p:nvPr/>
        </p:nvCxnSpPr>
        <p:spPr>
          <a:xfrm>
            <a:off x="2733864" y="1686811"/>
            <a:ext cx="14695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4EC83BC2-FDC8-4CB1-89B1-2C81032CDEDB}"/>
              </a:ext>
            </a:extLst>
          </p:cNvPr>
          <p:cNvCxnSpPr>
            <a:cxnSpLocks/>
          </p:cNvCxnSpPr>
          <p:nvPr/>
        </p:nvCxnSpPr>
        <p:spPr>
          <a:xfrm>
            <a:off x="2733864" y="3504137"/>
            <a:ext cx="14695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3BCC2D7C-8990-471C-AC16-3D3D9E897FAB}"/>
              </a:ext>
            </a:extLst>
          </p:cNvPr>
          <p:cNvCxnSpPr>
            <a:cxnSpLocks/>
          </p:cNvCxnSpPr>
          <p:nvPr/>
        </p:nvCxnSpPr>
        <p:spPr>
          <a:xfrm>
            <a:off x="2720428" y="3620045"/>
            <a:ext cx="1705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4ED58614-E4B2-4922-9CDE-F1CF5BDCF22A}"/>
              </a:ext>
            </a:extLst>
          </p:cNvPr>
          <p:cNvCxnSpPr>
            <a:cxnSpLocks/>
          </p:cNvCxnSpPr>
          <p:nvPr/>
        </p:nvCxnSpPr>
        <p:spPr>
          <a:xfrm>
            <a:off x="2761178" y="3267739"/>
            <a:ext cx="152963" cy="326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A2232F8E-351B-483B-8F36-448619065AC6}"/>
              </a:ext>
            </a:extLst>
          </p:cNvPr>
          <p:cNvCxnSpPr>
            <a:cxnSpLocks/>
          </p:cNvCxnSpPr>
          <p:nvPr/>
        </p:nvCxnSpPr>
        <p:spPr>
          <a:xfrm>
            <a:off x="2736318" y="1442312"/>
            <a:ext cx="1771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4C3E7DF1-A67E-40BE-A706-5745BB784572}"/>
              </a:ext>
            </a:extLst>
          </p:cNvPr>
          <p:cNvSpPr txBox="1"/>
          <p:nvPr/>
        </p:nvSpPr>
        <p:spPr>
          <a:xfrm>
            <a:off x="4730983" y="4547523"/>
            <a:ext cx="2841999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675" cap="all" dirty="0">
                <a:solidFill>
                  <a:srgbClr val="2D3E66"/>
                </a:solidFill>
                <a:latin typeface="helveticaR"/>
              </a:rPr>
              <a:t>EXTRAKURIKULÁRNÍ VÝUKA??</a:t>
            </a:r>
          </a:p>
        </p:txBody>
      </p: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A971619F-D363-4EBA-ABC8-A883B8764FDA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3374438" y="3734344"/>
            <a:ext cx="1356545" cy="9112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>
            <a:extLst>
              <a:ext uri="{FF2B5EF4-FFF2-40B4-BE49-F238E27FC236}">
                <a16:creationId xmlns:a16="http://schemas.microsoft.com/office/drawing/2014/main" id="{2594040F-9F0B-498B-A2C0-0D767C8476E5}"/>
              </a:ext>
            </a:extLst>
          </p:cNvPr>
          <p:cNvCxnSpPr>
            <a:cxnSpLocks/>
          </p:cNvCxnSpPr>
          <p:nvPr/>
        </p:nvCxnSpPr>
        <p:spPr>
          <a:xfrm>
            <a:off x="2719533" y="2408540"/>
            <a:ext cx="22016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F8634980-AD04-4F46-823E-ABF0BF542DB6}"/>
              </a:ext>
            </a:extLst>
          </p:cNvPr>
          <p:cNvCxnSpPr>
            <a:cxnSpLocks/>
          </p:cNvCxnSpPr>
          <p:nvPr/>
        </p:nvCxnSpPr>
        <p:spPr>
          <a:xfrm>
            <a:off x="2772280" y="4009312"/>
            <a:ext cx="23740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BC9848B9-7903-429A-B3BA-AD420429342B}"/>
              </a:ext>
            </a:extLst>
          </p:cNvPr>
          <p:cNvSpPr txBox="1"/>
          <p:nvPr/>
        </p:nvSpPr>
        <p:spPr>
          <a:xfrm>
            <a:off x="3553061" y="1242981"/>
            <a:ext cx="4892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>
                <a:solidFill>
                  <a:srgbClr val="FF0000"/>
                </a:solidFill>
              </a:rPr>
              <a:t>Prázdné!!</a:t>
            </a:r>
          </a:p>
        </p:txBody>
      </p: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68717426-13C6-4961-AF90-B4AABD01C552}"/>
              </a:ext>
            </a:extLst>
          </p:cNvPr>
          <p:cNvCxnSpPr>
            <a:cxnSpLocks/>
          </p:cNvCxnSpPr>
          <p:nvPr/>
        </p:nvCxnSpPr>
        <p:spPr>
          <a:xfrm flipV="1">
            <a:off x="2880821" y="1318759"/>
            <a:ext cx="672241" cy="81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>
            <a:extLst>
              <a:ext uri="{FF2B5EF4-FFF2-40B4-BE49-F238E27FC236}">
                <a16:creationId xmlns:a16="http://schemas.microsoft.com/office/drawing/2014/main" id="{E770DEA4-EF6A-405D-8312-359F42BADBC8}"/>
              </a:ext>
            </a:extLst>
          </p:cNvPr>
          <p:cNvCxnSpPr/>
          <p:nvPr/>
        </p:nvCxnSpPr>
        <p:spPr>
          <a:xfrm>
            <a:off x="182144" y="5347868"/>
            <a:ext cx="99714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27D8227C-EDB5-4B71-A1A1-3BC6C4940261}"/>
              </a:ext>
            </a:extLst>
          </p:cNvPr>
          <p:cNvSpPr txBox="1"/>
          <p:nvPr/>
        </p:nvSpPr>
        <p:spPr>
          <a:xfrm>
            <a:off x="1294630" y="5190670"/>
            <a:ext cx="6712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přesun</a:t>
            </a:r>
          </a:p>
        </p:txBody>
      </p:sp>
      <p:cxnSp>
        <p:nvCxnSpPr>
          <p:cNvPr id="87" name="Přímá spojnice se šipkou 86">
            <a:extLst>
              <a:ext uri="{FF2B5EF4-FFF2-40B4-BE49-F238E27FC236}">
                <a16:creationId xmlns:a16="http://schemas.microsoft.com/office/drawing/2014/main" id="{A7B25BAC-BA2D-446C-98DC-09D50B5D27BC}"/>
              </a:ext>
            </a:extLst>
          </p:cNvPr>
          <p:cNvCxnSpPr>
            <a:cxnSpLocks/>
            <a:endCxn id="81" idx="0"/>
          </p:cNvCxnSpPr>
          <p:nvPr/>
        </p:nvCxnSpPr>
        <p:spPr>
          <a:xfrm flipV="1">
            <a:off x="3713795" y="1242981"/>
            <a:ext cx="83884" cy="9401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se šipkou 89">
            <a:extLst>
              <a:ext uri="{FF2B5EF4-FFF2-40B4-BE49-F238E27FC236}">
                <a16:creationId xmlns:a16="http://schemas.microsoft.com/office/drawing/2014/main" id="{2206D146-843B-4FDF-B5D6-17408E77F895}"/>
              </a:ext>
            </a:extLst>
          </p:cNvPr>
          <p:cNvCxnSpPr>
            <a:cxnSpLocks/>
            <a:endCxn id="81" idx="3"/>
          </p:cNvCxnSpPr>
          <p:nvPr/>
        </p:nvCxnSpPr>
        <p:spPr>
          <a:xfrm flipV="1">
            <a:off x="4032860" y="1335314"/>
            <a:ext cx="9437" cy="14527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se šipkou 90">
            <a:extLst>
              <a:ext uri="{FF2B5EF4-FFF2-40B4-BE49-F238E27FC236}">
                <a16:creationId xmlns:a16="http://schemas.microsoft.com/office/drawing/2014/main" id="{DD72CFF3-FD3C-49C5-B7FC-8AF1FF69B178}"/>
              </a:ext>
            </a:extLst>
          </p:cNvPr>
          <p:cNvCxnSpPr>
            <a:cxnSpLocks/>
          </p:cNvCxnSpPr>
          <p:nvPr/>
        </p:nvCxnSpPr>
        <p:spPr>
          <a:xfrm flipH="1">
            <a:off x="3900310" y="2104941"/>
            <a:ext cx="925133" cy="12909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A26E097B-43DF-4986-8AC3-257548211B4F}"/>
              </a:ext>
            </a:extLst>
          </p:cNvPr>
          <p:cNvSpPr txBox="1"/>
          <p:nvPr/>
        </p:nvSpPr>
        <p:spPr>
          <a:xfrm>
            <a:off x="3935130" y="1122303"/>
            <a:ext cx="4812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err="1">
                <a:solidFill>
                  <a:srgbClr val="FF0000"/>
                </a:solidFill>
              </a:rPr>
              <a:t>Meziklik</a:t>
            </a:r>
            <a:r>
              <a:rPr lang="cs-CZ" sz="600" dirty="0">
                <a:solidFill>
                  <a:srgbClr val="FF0000"/>
                </a:solidFill>
              </a:rPr>
              <a:t>..</a:t>
            </a:r>
          </a:p>
        </p:txBody>
      </p: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FF28FF79-400A-4D2A-85C7-9F8304D59A4F}"/>
              </a:ext>
            </a:extLst>
          </p:cNvPr>
          <p:cNvCxnSpPr>
            <a:cxnSpLocks/>
          </p:cNvCxnSpPr>
          <p:nvPr/>
        </p:nvCxnSpPr>
        <p:spPr>
          <a:xfrm>
            <a:off x="3995731" y="2844730"/>
            <a:ext cx="958303" cy="10957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3A48EA71-E76D-4D58-9FBB-26C2D41547FB}"/>
              </a:ext>
            </a:extLst>
          </p:cNvPr>
          <p:cNvCxnSpPr>
            <a:cxnSpLocks/>
          </p:cNvCxnSpPr>
          <p:nvPr/>
        </p:nvCxnSpPr>
        <p:spPr>
          <a:xfrm flipH="1" flipV="1">
            <a:off x="3889869" y="2807640"/>
            <a:ext cx="942463" cy="10915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se šipkou 100">
            <a:extLst>
              <a:ext uri="{FF2B5EF4-FFF2-40B4-BE49-F238E27FC236}">
                <a16:creationId xmlns:a16="http://schemas.microsoft.com/office/drawing/2014/main" id="{77F0EB0C-405F-4735-A08F-7F053C2EAE05}"/>
              </a:ext>
            </a:extLst>
          </p:cNvPr>
          <p:cNvCxnSpPr>
            <a:cxnSpLocks/>
          </p:cNvCxnSpPr>
          <p:nvPr/>
        </p:nvCxnSpPr>
        <p:spPr>
          <a:xfrm flipH="1" flipV="1">
            <a:off x="4205874" y="2718480"/>
            <a:ext cx="2647261" cy="128195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103">
            <a:extLst>
              <a:ext uri="{FF2B5EF4-FFF2-40B4-BE49-F238E27FC236}">
                <a16:creationId xmlns:a16="http://schemas.microsoft.com/office/drawing/2014/main" id="{9688EB1C-7B94-4694-BD08-954AA9CFE049}"/>
              </a:ext>
            </a:extLst>
          </p:cNvPr>
          <p:cNvCxnSpPr>
            <a:cxnSpLocks/>
          </p:cNvCxnSpPr>
          <p:nvPr/>
        </p:nvCxnSpPr>
        <p:spPr>
          <a:xfrm>
            <a:off x="4854839" y="4051529"/>
            <a:ext cx="146758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0A5DD188-F416-4E20-B90B-EEF4F7A8B049}"/>
              </a:ext>
            </a:extLst>
          </p:cNvPr>
          <p:cNvSpPr txBox="1"/>
          <p:nvPr/>
        </p:nvSpPr>
        <p:spPr>
          <a:xfrm>
            <a:off x="7139295" y="4051529"/>
            <a:ext cx="8947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>
                <a:solidFill>
                  <a:srgbClr val="FF0000"/>
                </a:solidFill>
              </a:rPr>
              <a:t>Jen 4 dotazy? update!!</a:t>
            </a:r>
          </a:p>
        </p:txBody>
      </p:sp>
      <p:sp>
        <p:nvSpPr>
          <p:cNvPr id="108" name="Obdélník 107">
            <a:extLst>
              <a:ext uri="{FF2B5EF4-FFF2-40B4-BE49-F238E27FC236}">
                <a16:creationId xmlns:a16="http://schemas.microsoft.com/office/drawing/2014/main" id="{A2A421AC-CC71-4EB1-95BC-7C9B9DD56A3B}"/>
              </a:ext>
            </a:extLst>
          </p:cNvPr>
          <p:cNvSpPr/>
          <p:nvPr/>
        </p:nvSpPr>
        <p:spPr>
          <a:xfrm>
            <a:off x="2009243" y="4553196"/>
            <a:ext cx="3126646" cy="143729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50" dirty="0">
                <a:solidFill>
                  <a:schemeClr val="tx1"/>
                </a:solidFill>
              </a:rPr>
              <a:t>První ročníky </a:t>
            </a:r>
            <a:r>
              <a:rPr lang="cs-CZ" sz="1350" dirty="0" err="1">
                <a:solidFill>
                  <a:schemeClr val="tx1"/>
                </a:solidFill>
              </a:rPr>
              <a:t>extras</a:t>
            </a:r>
            <a:endParaRPr lang="cs-CZ" sz="1350" dirty="0">
              <a:solidFill>
                <a:schemeClr val="tx1"/>
              </a:solidFill>
            </a:endParaRPr>
          </a:p>
        </p:txBody>
      </p:sp>
      <p:sp>
        <p:nvSpPr>
          <p:cNvPr id="109" name="Obdélník 108">
            <a:extLst>
              <a:ext uri="{FF2B5EF4-FFF2-40B4-BE49-F238E27FC236}">
                <a16:creationId xmlns:a16="http://schemas.microsoft.com/office/drawing/2014/main" id="{A007A704-3CD3-43EA-A6A3-3772B2CBA809}"/>
              </a:ext>
            </a:extLst>
          </p:cNvPr>
          <p:cNvSpPr/>
          <p:nvPr/>
        </p:nvSpPr>
        <p:spPr>
          <a:xfrm>
            <a:off x="2013589" y="4692529"/>
            <a:ext cx="3122300" cy="168869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50" dirty="0">
                <a:solidFill>
                  <a:schemeClr val="tx1"/>
                </a:solidFill>
              </a:rPr>
              <a:t>Vyšší(závěrečný ročník?) </a:t>
            </a:r>
            <a:r>
              <a:rPr lang="cs-CZ" sz="1350" dirty="0" err="1">
                <a:solidFill>
                  <a:schemeClr val="tx1"/>
                </a:solidFill>
              </a:rPr>
              <a:t>extras</a:t>
            </a:r>
            <a:endParaRPr lang="cs-CZ" sz="1350" dirty="0">
              <a:solidFill>
                <a:schemeClr val="tx1"/>
              </a:solidFill>
            </a:endParaRPr>
          </a:p>
        </p:txBody>
      </p:sp>
      <p:sp>
        <p:nvSpPr>
          <p:cNvPr id="110" name="Obdélník 109">
            <a:extLst>
              <a:ext uri="{FF2B5EF4-FFF2-40B4-BE49-F238E27FC236}">
                <a16:creationId xmlns:a16="http://schemas.microsoft.com/office/drawing/2014/main" id="{E2CE3849-16D8-4A61-95EA-95582403C1CB}"/>
              </a:ext>
            </a:extLst>
          </p:cNvPr>
          <p:cNvSpPr/>
          <p:nvPr/>
        </p:nvSpPr>
        <p:spPr>
          <a:xfrm>
            <a:off x="2009242" y="4861397"/>
            <a:ext cx="3122300" cy="168869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50" dirty="0">
                <a:solidFill>
                  <a:schemeClr val="tx1"/>
                </a:solidFill>
              </a:rPr>
              <a:t>Podpora pro studium</a:t>
            </a:r>
          </a:p>
        </p:txBody>
      </p:sp>
      <p:sp>
        <p:nvSpPr>
          <p:cNvPr id="112" name="Obdélník 111">
            <a:extLst>
              <a:ext uri="{FF2B5EF4-FFF2-40B4-BE49-F238E27FC236}">
                <a16:creationId xmlns:a16="http://schemas.microsoft.com/office/drawing/2014/main" id="{4C113144-4291-4B95-85B9-4AF879DAB96F}"/>
              </a:ext>
            </a:extLst>
          </p:cNvPr>
          <p:cNvSpPr/>
          <p:nvPr/>
        </p:nvSpPr>
        <p:spPr>
          <a:xfrm>
            <a:off x="2004896" y="5023352"/>
            <a:ext cx="3122300" cy="209374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50" dirty="0">
                <a:solidFill>
                  <a:schemeClr val="tx1"/>
                </a:solidFill>
              </a:rPr>
              <a:t>Studium v zahraničí</a:t>
            </a:r>
          </a:p>
        </p:txBody>
      </p:sp>
      <p:cxnSp>
        <p:nvCxnSpPr>
          <p:cNvPr id="114" name="Přímá spojnice se šipkou 113">
            <a:extLst>
              <a:ext uri="{FF2B5EF4-FFF2-40B4-BE49-F238E27FC236}">
                <a16:creationId xmlns:a16="http://schemas.microsoft.com/office/drawing/2014/main" id="{F7944FEA-D159-4671-BAF5-647EFE8A3DA1}"/>
              </a:ext>
            </a:extLst>
          </p:cNvPr>
          <p:cNvCxnSpPr>
            <a:cxnSpLocks/>
          </p:cNvCxnSpPr>
          <p:nvPr/>
        </p:nvCxnSpPr>
        <p:spPr>
          <a:xfrm flipH="1">
            <a:off x="3994802" y="2303946"/>
            <a:ext cx="852728" cy="21953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nice se šipkou 116">
            <a:extLst>
              <a:ext uri="{FF2B5EF4-FFF2-40B4-BE49-F238E27FC236}">
                <a16:creationId xmlns:a16="http://schemas.microsoft.com/office/drawing/2014/main" id="{D5EB7959-3BF4-42E4-A2D7-15C532B46C55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4230296" y="1024246"/>
            <a:ext cx="2624177" cy="16494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83D332B9-E380-46AB-AFEE-A62B40360A7C}"/>
              </a:ext>
            </a:extLst>
          </p:cNvPr>
          <p:cNvSpPr txBox="1"/>
          <p:nvPr/>
        </p:nvSpPr>
        <p:spPr>
          <a:xfrm>
            <a:off x="122494" y="653075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Komunikační strategie</a:t>
            </a:r>
          </a:p>
        </p:txBody>
      </p:sp>
      <p:sp>
        <p:nvSpPr>
          <p:cNvPr id="89" name="Zástupný text 2">
            <a:extLst>
              <a:ext uri="{FF2B5EF4-FFF2-40B4-BE49-F238E27FC236}">
                <a16:creationId xmlns:a16="http://schemas.microsoft.com/office/drawing/2014/main" id="{C94D9C92-7846-4377-867B-609336A8F2C4}"/>
              </a:ext>
            </a:extLst>
          </p:cNvPr>
          <p:cNvSpPr txBox="1">
            <a:spLocks/>
          </p:cNvSpPr>
          <p:nvPr/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200" dirty="0">
                <a:solidFill>
                  <a:schemeClr val="bg1"/>
                </a:solidFill>
              </a:rPr>
              <a:t>Oddělení marketingu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91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95F27E9-BD69-4DA0-9712-26D65025C343}"/>
              </a:ext>
            </a:extLst>
          </p:cNvPr>
          <p:cNvSpPr/>
          <p:nvPr/>
        </p:nvSpPr>
        <p:spPr>
          <a:xfrm>
            <a:off x="516705" y="2708920"/>
            <a:ext cx="2376264" cy="936104"/>
          </a:xfrm>
          <a:prstGeom prst="rect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 aktivit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1A1A652-0E6F-4958-94E6-B9CB8F639A53}"/>
              </a:ext>
            </a:extLst>
          </p:cNvPr>
          <p:cNvSpPr/>
          <p:nvPr/>
        </p:nvSpPr>
        <p:spPr>
          <a:xfrm>
            <a:off x="5489245" y="292220"/>
            <a:ext cx="316835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121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Odborná veřejnost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FE0BE7F-4AA7-4E86-8242-C5485C621589}"/>
              </a:ext>
            </a:extLst>
          </p:cNvPr>
          <p:cNvSpPr/>
          <p:nvPr/>
        </p:nvSpPr>
        <p:spPr>
          <a:xfrm>
            <a:off x="5489245" y="1327701"/>
            <a:ext cx="316835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121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Uchazeči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08C359A-DA35-405C-81CF-822609B069D2}"/>
              </a:ext>
            </a:extLst>
          </p:cNvPr>
          <p:cNvSpPr/>
          <p:nvPr/>
        </p:nvSpPr>
        <p:spPr>
          <a:xfrm>
            <a:off x="5489245" y="2345358"/>
            <a:ext cx="3168352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121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F391AFE-E85E-4D96-87D8-4900AB6D0D34}"/>
              </a:ext>
            </a:extLst>
          </p:cNvPr>
          <p:cNvSpPr/>
          <p:nvPr/>
        </p:nvSpPr>
        <p:spPr>
          <a:xfrm>
            <a:off x="5489245" y="4512642"/>
            <a:ext cx="3168352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Veřejnost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CCE5E50-398B-4AB9-A8FA-76DD9D68D857}"/>
              </a:ext>
            </a:extLst>
          </p:cNvPr>
          <p:cNvSpPr/>
          <p:nvPr/>
        </p:nvSpPr>
        <p:spPr>
          <a:xfrm>
            <a:off x="5458943" y="3429000"/>
            <a:ext cx="3168352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121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Zaměstnanci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FC41C3B-BFD0-4F1A-B629-2E340A3549AA}"/>
              </a:ext>
            </a:extLst>
          </p:cNvPr>
          <p:cNvSpPr/>
          <p:nvPr/>
        </p:nvSpPr>
        <p:spPr>
          <a:xfrm>
            <a:off x="5489245" y="5530298"/>
            <a:ext cx="3168352" cy="77902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studium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3AEFD006-8897-4520-B276-F623410B342A}"/>
              </a:ext>
            </a:extLst>
          </p:cNvPr>
          <p:cNvCxnSpPr>
            <a:cxnSpLocks/>
          </p:cNvCxnSpPr>
          <p:nvPr/>
        </p:nvCxnSpPr>
        <p:spPr>
          <a:xfrm flipV="1">
            <a:off x="3203848" y="879314"/>
            <a:ext cx="1872016" cy="21141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501A0400-466B-4CDC-B894-8067305296C8}"/>
              </a:ext>
            </a:extLst>
          </p:cNvPr>
          <p:cNvCxnSpPr>
            <a:cxnSpLocks/>
          </p:cNvCxnSpPr>
          <p:nvPr/>
        </p:nvCxnSpPr>
        <p:spPr>
          <a:xfrm flipV="1">
            <a:off x="3203848" y="1819247"/>
            <a:ext cx="2016224" cy="11741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6BE2E462-4930-48FD-8A38-238D9B6CCB2F}"/>
              </a:ext>
            </a:extLst>
          </p:cNvPr>
          <p:cNvCxnSpPr>
            <a:cxnSpLocks/>
          </p:cNvCxnSpPr>
          <p:nvPr/>
        </p:nvCxnSpPr>
        <p:spPr>
          <a:xfrm flipV="1">
            <a:off x="3203848" y="2669394"/>
            <a:ext cx="2016224" cy="3240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69F1B636-276A-4B80-9F6A-EEF358B2F1F3}"/>
              </a:ext>
            </a:extLst>
          </p:cNvPr>
          <p:cNvCxnSpPr>
            <a:cxnSpLocks/>
          </p:cNvCxnSpPr>
          <p:nvPr/>
        </p:nvCxnSpPr>
        <p:spPr>
          <a:xfrm>
            <a:off x="3255099" y="2993431"/>
            <a:ext cx="1820765" cy="8501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ABD1B4F6-DAD7-4FF6-B8E1-59E86D67E6B5}"/>
              </a:ext>
            </a:extLst>
          </p:cNvPr>
          <p:cNvCxnSpPr>
            <a:cxnSpLocks/>
          </p:cNvCxnSpPr>
          <p:nvPr/>
        </p:nvCxnSpPr>
        <p:spPr>
          <a:xfrm>
            <a:off x="3203848" y="2993430"/>
            <a:ext cx="1872016" cy="16597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EE6CD78C-E300-44DE-9ED8-1531ABF5CB25}"/>
              </a:ext>
            </a:extLst>
          </p:cNvPr>
          <p:cNvCxnSpPr>
            <a:cxnSpLocks/>
          </p:cNvCxnSpPr>
          <p:nvPr/>
        </p:nvCxnSpPr>
        <p:spPr>
          <a:xfrm>
            <a:off x="3255099" y="2993429"/>
            <a:ext cx="1964973" cy="28609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7B985F8-90A1-46F6-8E6B-6057023C6D65}"/>
              </a:ext>
            </a:extLst>
          </p:cNvPr>
          <p:cNvSpPr txBox="1"/>
          <p:nvPr/>
        </p:nvSpPr>
        <p:spPr>
          <a:xfrm>
            <a:off x="252339" y="244930"/>
            <a:ext cx="532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Směr komunikace</a:t>
            </a:r>
          </a:p>
        </p:txBody>
      </p:sp>
    </p:spTree>
    <p:extLst>
      <p:ext uri="{BB962C8B-B14F-4D97-AF65-F5344CB8AC3E}">
        <p14:creationId xmlns:p14="http://schemas.microsoft.com/office/powerpoint/2010/main" val="424962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4CA144E-F51E-4653-89C3-C89AA5889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Komunikační strategie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51CF08-14D2-45BB-BD0D-9A81D042EC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Oddělení marketingu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4E743C-01AE-4938-84E5-51F88264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07" y="4095437"/>
            <a:ext cx="3316452" cy="227703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952E909-4257-4897-9D9D-A5859A5C2B5F}"/>
              </a:ext>
            </a:extLst>
          </p:cNvPr>
          <p:cNvSpPr txBox="1"/>
          <p:nvPr/>
        </p:nvSpPr>
        <p:spPr>
          <a:xfrm>
            <a:off x="237400" y="93933"/>
            <a:ext cx="532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Komunikační „tvář“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6A61C8-979B-48D5-9C48-9B1C4E2D05C9}"/>
              </a:ext>
            </a:extLst>
          </p:cNvPr>
          <p:cNvSpPr txBox="1"/>
          <p:nvPr/>
        </p:nvSpPr>
        <p:spPr>
          <a:xfrm>
            <a:off x="212595" y="1318542"/>
            <a:ext cx="12469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zkostnatělé</a:t>
            </a:r>
            <a:endParaRPr lang="en-AU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202A0B7-B3CE-423F-B038-34FCE67B9965}"/>
              </a:ext>
            </a:extLst>
          </p:cNvPr>
          <p:cNvSpPr txBox="1"/>
          <p:nvPr/>
        </p:nvSpPr>
        <p:spPr>
          <a:xfrm>
            <a:off x="402604" y="2146704"/>
            <a:ext cx="192681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Příliš konzervativní</a:t>
            </a:r>
            <a:endParaRPr lang="en-AU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0EF7B4B-AA1D-4E3C-A7E6-A6B43578EC20}"/>
              </a:ext>
            </a:extLst>
          </p:cNvPr>
          <p:cNvSpPr txBox="1"/>
          <p:nvPr/>
        </p:nvSpPr>
        <p:spPr>
          <a:xfrm>
            <a:off x="174776" y="2657373"/>
            <a:ext cx="29785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„…jo, tohle k nám taky patří?“</a:t>
            </a:r>
            <a:endParaRPr lang="en-AU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8246572-CB0D-49FC-9A30-0AA334F479AF}"/>
              </a:ext>
            </a:extLst>
          </p:cNvPr>
          <p:cNvSpPr txBox="1"/>
          <p:nvPr/>
        </p:nvSpPr>
        <p:spPr>
          <a:xfrm>
            <a:off x="2533900" y="4433438"/>
            <a:ext cx="11908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nesourodé</a:t>
            </a:r>
            <a:endParaRPr lang="en-AU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168E762-5DD9-4CF7-9A6B-DEDDCE4E3103}"/>
              </a:ext>
            </a:extLst>
          </p:cNvPr>
          <p:cNvSpPr txBox="1"/>
          <p:nvPr/>
        </p:nvSpPr>
        <p:spPr>
          <a:xfrm>
            <a:off x="1159297" y="3187932"/>
            <a:ext cx="11955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roztříštěné</a:t>
            </a:r>
            <a:endParaRPr lang="en-AU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EC9F45-791F-437B-A0F3-2B89B126C6A0}"/>
              </a:ext>
            </a:extLst>
          </p:cNvPr>
          <p:cNvSpPr txBox="1"/>
          <p:nvPr/>
        </p:nvSpPr>
        <p:spPr>
          <a:xfrm>
            <a:off x="1268065" y="851659"/>
            <a:ext cx="25737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„..na web ani </a:t>
            </a:r>
            <a:r>
              <a:rPr lang="cs-CZ" dirty="0" err="1"/>
              <a:t>nechodim</a:t>
            </a:r>
            <a:r>
              <a:rPr lang="cs-CZ" dirty="0"/>
              <a:t>“</a:t>
            </a:r>
            <a:endParaRPr lang="en-AU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BC58A3C-330E-4454-99A8-6EC95AE175C1}"/>
              </a:ext>
            </a:extLst>
          </p:cNvPr>
          <p:cNvSpPr txBox="1"/>
          <p:nvPr/>
        </p:nvSpPr>
        <p:spPr>
          <a:xfrm>
            <a:off x="1541823" y="1592626"/>
            <a:ext cx="215783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CK mocnářství „</a:t>
            </a:r>
            <a:r>
              <a:rPr lang="cs-CZ" dirty="0" err="1"/>
              <a:t>look</a:t>
            </a:r>
            <a:r>
              <a:rPr lang="cs-CZ" dirty="0"/>
              <a:t>“</a:t>
            </a:r>
            <a:endParaRPr lang="en-AU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73DDB4D-EDC0-4271-87A0-5C55F5A1C5D8}"/>
              </a:ext>
            </a:extLst>
          </p:cNvPr>
          <p:cNvSpPr txBox="1"/>
          <p:nvPr/>
        </p:nvSpPr>
        <p:spPr>
          <a:xfrm>
            <a:off x="174776" y="3676571"/>
            <a:ext cx="325505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„….to jsou obrázky z roku 2000?“</a:t>
            </a:r>
            <a:endParaRPr lang="en-AU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D48072E-5173-4233-ACAB-6F014EFA72CD}"/>
              </a:ext>
            </a:extLst>
          </p:cNvPr>
          <p:cNvCxnSpPr>
            <a:cxnSpLocks/>
          </p:cNvCxnSpPr>
          <p:nvPr/>
        </p:nvCxnSpPr>
        <p:spPr>
          <a:xfrm flipH="1">
            <a:off x="1512792" y="982177"/>
            <a:ext cx="1563547" cy="275203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5603A2E9-9822-4346-837A-53C905757CB4}"/>
              </a:ext>
            </a:extLst>
          </p:cNvPr>
          <p:cNvCxnSpPr>
            <a:cxnSpLocks/>
          </p:cNvCxnSpPr>
          <p:nvPr/>
        </p:nvCxnSpPr>
        <p:spPr>
          <a:xfrm>
            <a:off x="1429573" y="912500"/>
            <a:ext cx="2042909" cy="285122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22">
            <a:extLst>
              <a:ext uri="{FF2B5EF4-FFF2-40B4-BE49-F238E27FC236}">
                <a16:creationId xmlns:a16="http://schemas.microsoft.com/office/drawing/2014/main" id="{856F5BCA-AA8C-4498-80EF-68487454F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3" y="4242502"/>
            <a:ext cx="3745623" cy="2129974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8E13D401-4292-42B7-9F23-709D2AB806F1}"/>
              </a:ext>
            </a:extLst>
          </p:cNvPr>
          <p:cNvSpPr txBox="1"/>
          <p:nvPr/>
        </p:nvSpPr>
        <p:spPr>
          <a:xfrm>
            <a:off x="5557464" y="3289512"/>
            <a:ext cx="3304174" cy="523220"/>
          </a:xfrm>
          <a:prstGeom prst="rect">
            <a:avLst/>
          </a:prstGeom>
          <a:solidFill>
            <a:srgbClr val="121131"/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Přirozená/Uvěřitelná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AF5CBFD-5694-4998-973E-028518D9E18F}"/>
              </a:ext>
            </a:extLst>
          </p:cNvPr>
          <p:cNvSpPr txBox="1"/>
          <p:nvPr/>
        </p:nvSpPr>
        <p:spPr>
          <a:xfrm>
            <a:off x="5557464" y="2401724"/>
            <a:ext cx="1112741" cy="523220"/>
          </a:xfrm>
          <a:prstGeom prst="rect">
            <a:avLst/>
          </a:prstGeom>
          <a:solidFill>
            <a:srgbClr val="121131"/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Pestrá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8517620-F063-4AF6-A8D5-8E89CD7E6D89}"/>
              </a:ext>
            </a:extLst>
          </p:cNvPr>
          <p:cNvSpPr txBox="1"/>
          <p:nvPr/>
        </p:nvSpPr>
        <p:spPr>
          <a:xfrm>
            <a:off x="5546792" y="1536102"/>
            <a:ext cx="1537537" cy="523220"/>
          </a:xfrm>
          <a:prstGeom prst="rect">
            <a:avLst/>
          </a:prstGeom>
          <a:solidFill>
            <a:srgbClr val="121131"/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Prestižní 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22E7D6DF-89B9-4EE8-B651-54D2325D11CB}"/>
              </a:ext>
            </a:extLst>
          </p:cNvPr>
          <p:cNvSpPr txBox="1"/>
          <p:nvPr/>
        </p:nvSpPr>
        <p:spPr>
          <a:xfrm>
            <a:off x="5546792" y="636436"/>
            <a:ext cx="1473480" cy="523220"/>
          </a:xfrm>
          <a:prstGeom prst="rect">
            <a:avLst/>
          </a:prstGeom>
          <a:solidFill>
            <a:srgbClr val="121131"/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Moderní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97C13D0E-7DFE-4C6E-BFD0-22392CC44F61}"/>
              </a:ext>
            </a:extLst>
          </p:cNvPr>
          <p:cNvSpPr/>
          <p:nvPr/>
        </p:nvSpPr>
        <p:spPr>
          <a:xfrm>
            <a:off x="4499450" y="3356186"/>
            <a:ext cx="707853" cy="389872"/>
          </a:xfrm>
          <a:prstGeom prst="rightArrow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Šipka: doprava 37">
            <a:extLst>
              <a:ext uri="{FF2B5EF4-FFF2-40B4-BE49-F238E27FC236}">
                <a16:creationId xmlns:a16="http://schemas.microsoft.com/office/drawing/2014/main" id="{D20EF00A-6687-4024-8586-354B2EF23F81}"/>
              </a:ext>
            </a:extLst>
          </p:cNvPr>
          <p:cNvSpPr/>
          <p:nvPr/>
        </p:nvSpPr>
        <p:spPr>
          <a:xfrm>
            <a:off x="4499450" y="2535072"/>
            <a:ext cx="707853" cy="389872"/>
          </a:xfrm>
          <a:prstGeom prst="rightArrow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Šipka: doprava 38">
            <a:extLst>
              <a:ext uri="{FF2B5EF4-FFF2-40B4-BE49-F238E27FC236}">
                <a16:creationId xmlns:a16="http://schemas.microsoft.com/office/drawing/2014/main" id="{B64C9059-9BBE-4BB1-89D3-C400B1D07680}"/>
              </a:ext>
            </a:extLst>
          </p:cNvPr>
          <p:cNvSpPr/>
          <p:nvPr/>
        </p:nvSpPr>
        <p:spPr>
          <a:xfrm>
            <a:off x="4481307" y="1618300"/>
            <a:ext cx="707853" cy="389872"/>
          </a:xfrm>
          <a:prstGeom prst="rightArrow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Šipka: doprava 39">
            <a:extLst>
              <a:ext uri="{FF2B5EF4-FFF2-40B4-BE49-F238E27FC236}">
                <a16:creationId xmlns:a16="http://schemas.microsoft.com/office/drawing/2014/main" id="{AB4F7410-6C4E-4C0A-83C2-16951EAAD086}"/>
              </a:ext>
            </a:extLst>
          </p:cNvPr>
          <p:cNvSpPr/>
          <p:nvPr/>
        </p:nvSpPr>
        <p:spPr>
          <a:xfrm>
            <a:off x="4499451" y="769784"/>
            <a:ext cx="707853" cy="389872"/>
          </a:xfrm>
          <a:prstGeom prst="rightArrow">
            <a:avLst/>
          </a:prstGeom>
          <a:solidFill>
            <a:srgbClr val="121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ADDB6FBA-4DA5-425F-B7A5-D8DC7E6AC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237" y="4054201"/>
            <a:ext cx="3552680" cy="23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20314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-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sablona-2017</Template>
  <TotalTime>13111</TotalTime>
  <Words>1048</Words>
  <Application>Microsoft Office PowerPoint</Application>
  <PresentationFormat>Předvádění na obrazovce (4:3)</PresentationFormat>
  <Paragraphs>253</Paragraphs>
  <Slides>16</Slides>
  <Notes>1</Notes>
  <HiddenSlides>3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helveticaR</vt:lpstr>
      <vt:lpstr>Times New Roman</vt:lpstr>
      <vt:lpstr>sablona-2017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1.LF.UK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Petra Klusáková</cp:lastModifiedBy>
  <cp:revision>71</cp:revision>
  <cp:lastPrinted>2022-03-10T10:21:19Z</cp:lastPrinted>
  <dcterms:created xsi:type="dcterms:W3CDTF">2017-12-20T12:04:12Z</dcterms:created>
  <dcterms:modified xsi:type="dcterms:W3CDTF">2022-05-20T11:59:21Z</dcterms:modified>
</cp:coreProperties>
</file>